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mp4" ContentType="video/unknown"/>
  <Default Extension="vml" ContentType="application/vnd.openxmlformats-officedocument.vmlDrawing"/>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comments/comment3.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4.xml" ContentType="application/vnd.openxmlformats-officedocument.presentationml.comments+xml"/>
  <Override PartName="/ppt/notesSlides/notesSlide6.xml" ContentType="application/vnd.openxmlformats-officedocument.presentationml.notesSlide+xml"/>
  <Override PartName="/ppt/comments/comment5.xml" ContentType="application/vnd.openxmlformats-officedocument.presentationml.comments+xml"/>
  <Override PartName="/ppt/comments/comment6.xml" ContentType="application/vnd.openxmlformats-officedocument.presentationml.comment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7" r:id="rId3"/>
    <p:sldId id="275" r:id="rId4"/>
    <p:sldId id="258" r:id="rId5"/>
    <p:sldId id="259" r:id="rId6"/>
    <p:sldId id="260" r:id="rId7"/>
    <p:sldId id="276" r:id="rId8"/>
    <p:sldId id="277" r:id="rId9"/>
    <p:sldId id="263" r:id="rId10"/>
    <p:sldId id="264" r:id="rId11"/>
    <p:sldId id="265" r:id="rId12"/>
    <p:sldId id="278" r:id="rId13"/>
    <p:sldId id="266" r:id="rId14"/>
    <p:sldId id="267" r:id="rId15"/>
    <p:sldId id="268" r:id="rId16"/>
    <p:sldId id="273" r:id="rId17"/>
    <p:sldId id="279" r:id="rId18"/>
    <p:sldId id="271" r:id="rId19"/>
    <p:sldId id="272" r:id="rId20"/>
    <p:sldId id="281" r:id="rId21"/>
    <p:sldId id="285" r:id="rId22"/>
    <p:sldId id="286" r:id="rId23"/>
    <p:sldId id="294" r:id="rId24"/>
    <p:sldId id="292" r:id="rId25"/>
    <p:sldId id="293" r:id="rId26"/>
    <p:sldId id="288" r:id="rId27"/>
    <p:sldId id="282" r:id="rId28"/>
    <p:sldId id="291" r:id="rId29"/>
    <p:sldId id="290" r:id="rId30"/>
    <p:sldId id="289" r:id="rId31"/>
    <p:sldId id="283" r:id="rId3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yle Ofori" initials="" lastIdx="9"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3"/>
  </p:normalViewPr>
  <p:slideViewPr>
    <p:cSldViewPr snapToGrid="0" snapToObjects="1">
      <p:cViewPr varScale="1">
        <p:scale>
          <a:sx n="81" d="100"/>
          <a:sy n="81" d="100"/>
        </p:scale>
        <p:origin x="-1456" y="-120"/>
      </p:cViewPr>
      <p:guideLst>
        <p:guide orient="horz" pos="3072"/>
        <p:guide pos="4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printerSettings" Target="printerSettings/printerSettings1.bin"/><Relationship Id="rId35" Type="http://schemas.openxmlformats.org/officeDocument/2006/relationships/commentAuthors" Target="commentAuthors.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6-01-25T12:49:34.644" idx="2">
    <p:pos x="10" y="10"/>
    <p:text>*We need a concise introduction for this name game.
*I don't think we need to show all of this code unless we will explain it, because it looks overwhelming.
*I'd like for students to introduce themselves and say one other thing about themselves, like we did in the apprentice class, before we start this game. It would help me get to know a bit about them beyond the one fact.
*I hope we can participate in this game, too!</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16-01-25T12:50:54.685" idx="3">
    <p:pos x="10" y="10"/>
    <p:text>*I'd like to have a "Why are you here?" slide before this one, so we can get people's motivations and things they hope to learn. We could either talk about it or have everyone write down some hopes of their own, and share if they want to.</p:text>
  </p:cm>
  <p:cm authorId="0" dt="2016-01-25T12:52:47.896" idx="4">
    <p:pos x="106" y="106"/>
    <p:text>The idea with the "you will never know everything" was that even seasoned developers don't have all the answers, but they use the tools available to find out, right? I think the phrasing here is confusing.</p:text>
  </p:cm>
</p:cmLst>
</file>

<file path=ppt/comments/comment3.xml><?xml version="1.0" encoding="utf-8"?>
<p:cmLst xmlns:a="http://schemas.openxmlformats.org/drawingml/2006/main" xmlns:r="http://schemas.openxmlformats.org/officeDocument/2006/relationships" xmlns:p="http://schemas.openxmlformats.org/presentationml/2006/main">
  <p:cm authorId="0" dt="2016-01-25T13:04:54.311" idx="5">
    <p:pos x="10" y="10"/>
    <p:text>Don't think we need this</p:text>
  </p:cm>
</p:cmLst>
</file>

<file path=ppt/comments/comment4.xml><?xml version="1.0" encoding="utf-8"?>
<p:cmLst xmlns:a="http://schemas.openxmlformats.org/drawingml/2006/main" xmlns:r="http://schemas.openxmlformats.org/officeDocument/2006/relationships" xmlns:p="http://schemas.openxmlformats.org/presentationml/2006/main">
  <p:cm authorId="0" dt="2016-01-25T13:16:49.095" idx="6">
    <p:pos x="10" y="10"/>
    <p:text>What is this slide for?</p:text>
  </p:cm>
</p:cmLst>
</file>

<file path=ppt/comments/comment5.xml><?xml version="1.0" encoding="utf-8"?>
<p:cmLst xmlns:a="http://schemas.openxmlformats.org/drawingml/2006/main" xmlns:r="http://schemas.openxmlformats.org/officeDocument/2006/relationships" xmlns:p="http://schemas.openxmlformats.org/presentationml/2006/main">
  <p:cm authorId="0" dt="2016-01-25T13:17:21.125" idx="8">
    <p:pos x="10" y="10"/>
    <p:text>I'm good with reading this, but I think we should break it into multiple slides.</p:text>
  </p:cm>
</p:cmLst>
</file>

<file path=ppt/comments/comment6.xml><?xml version="1.0" encoding="utf-8"?>
<p:cmLst xmlns:a="http://schemas.openxmlformats.org/drawingml/2006/main" xmlns:r="http://schemas.openxmlformats.org/officeDocument/2006/relationships" xmlns:p="http://schemas.openxmlformats.org/presentationml/2006/main">
  <p:cm authorId="0" dt="2016-01-25T13:17:21.125" idx="9">
    <p:pos x="10" y="10"/>
    <p:text>I'm good with reading this, but I think we should break it into multiple slides.</p:text>
  </p:cm>
</p:cmLst>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media/image1.png>
</file>

<file path=ppt/media/image2.jpe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15334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200" rtl="0" eaLnBrk="1" fontAlgn="auto" latinLnBrk="0" hangingPunct="1">
              <a:lnSpc>
                <a:spcPct val="117999"/>
              </a:lnSpc>
              <a:spcBef>
                <a:spcPts val="0"/>
              </a:spcBef>
              <a:spcAft>
                <a:spcPts val="0"/>
              </a:spcAft>
              <a:buClrTx/>
              <a:buSzTx/>
              <a:buFontTx/>
              <a:buNone/>
              <a:tabLst/>
              <a:defRPr/>
            </a:pPr>
            <a:r>
              <a:rPr lang="en-US" dirty="0" smtClean="0"/>
              <a:t>Everyone writes 1 fact about themselves on a sheet of paper. Place the facts in a paper bag (aka </a:t>
            </a:r>
            <a:r>
              <a:rPr lang="en-US" dirty="0" err="1" smtClean="0"/>
              <a:t>factjar</a:t>
            </a:r>
            <a:r>
              <a:rPr lang="en-US" dirty="0" smtClean="0"/>
              <a:t>). We will use the while “loop” on screen. </a:t>
            </a:r>
            <a:endParaRPr lang="en-US" dirty="0" smtClean="0"/>
          </a:p>
          <a:p>
            <a:pPr marL="0" marR="0" indent="0" defTabSz="457200" rtl="0" eaLnBrk="1" fontAlgn="auto" latinLnBrk="0" hangingPunct="1">
              <a:lnSpc>
                <a:spcPct val="117999"/>
              </a:lnSpc>
              <a:spcBef>
                <a:spcPts val="0"/>
              </a:spcBef>
              <a:spcAft>
                <a:spcPts val="0"/>
              </a:spcAft>
              <a:buClrTx/>
              <a:buSzTx/>
              <a:buFontTx/>
              <a:buNone/>
              <a:tabLst/>
              <a:defRPr/>
            </a:pPr>
            <a:r>
              <a:rPr lang="en-US" sz="2200" b="0" i="0" u="none" strike="noStrike" dirty="0" smtClean="0">
                <a:effectLst/>
                <a:latin typeface="Helvetica Neue"/>
                <a:ea typeface="Helvetica Neue"/>
                <a:cs typeface="Helvetica Neue"/>
                <a:sym typeface="Helvetica Neue"/>
              </a:rPr>
              <a:t>Directions </a:t>
            </a:r>
            <a:r>
              <a:rPr lang="en-US" sz="2200" b="0" i="0" u="none" strike="noStrike" dirty="0" smtClean="0">
                <a:effectLst/>
                <a:latin typeface="Helvetica Neue"/>
                <a:ea typeface="Helvetica Neue"/>
                <a:cs typeface="Helvetica Neue"/>
                <a:sym typeface="Helvetica Neue"/>
              </a:rPr>
              <a:t>for participants: </a:t>
            </a:r>
            <a:r>
              <a:rPr lang="en-US" sz="2200" b="0" i="0" u="none" strike="noStrike" dirty="0" smtClean="0">
                <a:effectLst/>
                <a:latin typeface="Helvetica Neue"/>
                <a:ea typeface="Helvetica Neue"/>
                <a:cs typeface="Helvetica Neue"/>
                <a:sym typeface="Helvetica Neue"/>
              </a:rPr>
              <a:t>The first student will</a:t>
            </a:r>
            <a:r>
              <a:rPr lang="en-US" sz="2200" b="0" i="0" u="none" strike="noStrike" baseline="0" dirty="0" smtClean="0">
                <a:effectLst/>
                <a:latin typeface="Helvetica Neue"/>
                <a:ea typeface="Helvetica Neue"/>
                <a:cs typeface="Helvetica Neue"/>
                <a:sym typeface="Helvetica Neue"/>
              </a:rPr>
              <a:t> </a:t>
            </a:r>
            <a:r>
              <a:rPr lang="en-US" sz="2200" b="0" i="0" u="none" strike="noStrike" dirty="0" smtClean="0">
                <a:effectLst/>
                <a:latin typeface="Helvetica Neue"/>
                <a:ea typeface="Helvetica Neue"/>
                <a:cs typeface="Helvetica Neue"/>
                <a:sym typeface="Helvetica Neue"/>
              </a:rPr>
              <a:t>read </a:t>
            </a:r>
            <a:r>
              <a:rPr lang="en-US" sz="2200" b="0" i="0" u="none" strike="noStrike" dirty="0" smtClean="0">
                <a:effectLst/>
                <a:latin typeface="Helvetica Neue"/>
                <a:ea typeface="Helvetica Neue"/>
                <a:cs typeface="Helvetica Neue"/>
                <a:sym typeface="Helvetica Neue"/>
              </a:rPr>
              <a:t>the fact aloud, guess who it belongs to. Limit 2 guesses. Then owner identifies </a:t>
            </a:r>
            <a:r>
              <a:rPr lang="en-US" sz="2200" b="0" i="0" u="none" strike="noStrike" dirty="0" smtClean="0">
                <a:effectLst/>
                <a:latin typeface="Helvetica Neue"/>
                <a:ea typeface="Helvetica Neue"/>
                <a:cs typeface="Helvetica Neue"/>
                <a:sym typeface="Helvetica Neue"/>
              </a:rPr>
              <a:t>themselves and restates </a:t>
            </a:r>
            <a:r>
              <a:rPr lang="en-US" sz="2200" b="0" i="0" u="none" strike="noStrike" dirty="0" smtClean="0">
                <a:effectLst/>
                <a:latin typeface="Helvetica Neue"/>
                <a:ea typeface="Helvetica Neue"/>
                <a:cs typeface="Helvetica Neue"/>
                <a:sym typeface="Helvetica Neue"/>
              </a:rPr>
              <a:t>their </a:t>
            </a:r>
            <a:r>
              <a:rPr lang="en-US" sz="2200" b="0" i="0" u="none" strike="noStrike" dirty="0" smtClean="0">
                <a:effectLst/>
                <a:latin typeface="Helvetica Neue"/>
                <a:ea typeface="Helvetica Neue"/>
                <a:cs typeface="Helvetica Neue"/>
                <a:sym typeface="Helvetica Neue"/>
              </a:rPr>
              <a:t>name and fact. </a:t>
            </a:r>
            <a:r>
              <a:rPr lang="en-US" sz="2200" b="0" i="0" u="none" strike="noStrike" dirty="0" smtClean="0">
                <a:effectLst/>
                <a:latin typeface="Helvetica Neue"/>
                <a:ea typeface="Helvetica Neue"/>
                <a:cs typeface="Helvetica Neue"/>
                <a:sym typeface="Helvetica Neue"/>
              </a:rPr>
              <a:t>Team gets a point for every right fact guess</a:t>
            </a:r>
            <a:r>
              <a:rPr lang="en-US" sz="2200" b="0" i="0" u="none" strike="noStrike" dirty="0" smtClean="0">
                <a:effectLst/>
                <a:latin typeface="Helvetica Neue"/>
                <a:ea typeface="Helvetica Neue"/>
                <a:cs typeface="Helvetica Neue"/>
                <a:sym typeface="Helvetica Neue"/>
              </a:rPr>
              <a:t>. Then, pass the</a:t>
            </a:r>
            <a:r>
              <a:rPr lang="en-US" sz="2200" b="0" i="0" u="none" strike="noStrike" baseline="0" dirty="0" smtClean="0">
                <a:effectLst/>
                <a:latin typeface="Helvetica Neue"/>
                <a:ea typeface="Helvetica Neue"/>
                <a:cs typeface="Helvetica Neue"/>
                <a:sym typeface="Helvetica Neue"/>
              </a:rPr>
              <a:t> bag on to the next student.</a:t>
            </a:r>
            <a:endParaRPr lang="en-US" dirty="0"/>
          </a:p>
        </p:txBody>
      </p:sp>
    </p:spTree>
    <p:extLst>
      <p:ext uri="{BB962C8B-B14F-4D97-AF65-F5344CB8AC3E}">
        <p14:creationId xmlns:p14="http://schemas.microsoft.com/office/powerpoint/2010/main" val="1615032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program, it’ll be clear that only</a:t>
            </a:r>
            <a:r>
              <a:rPr lang="en-US" baseline="0" dirty="0" smtClean="0"/>
              <a:t> you can make yourself get the knowledge you want. That should be maybe a little scary, but also empowering!</a:t>
            </a:r>
            <a:endParaRPr lang="en-US" dirty="0"/>
          </a:p>
        </p:txBody>
      </p:sp>
    </p:spTree>
    <p:extLst>
      <p:ext uri="{BB962C8B-B14F-4D97-AF65-F5344CB8AC3E}">
        <p14:creationId xmlns:p14="http://schemas.microsoft.com/office/powerpoint/2010/main" val="30682866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561932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want to go over this at</a:t>
            </a:r>
            <a:r>
              <a:rPr lang="en-US" baseline="0" dirty="0" smtClean="0"/>
              <a:t> a high level (not get lost in all the detail):</a:t>
            </a:r>
          </a:p>
          <a:p>
            <a:r>
              <a:rPr lang="en-US" baseline="0" dirty="0" smtClean="0"/>
              <a:t>Purpose is to show how we want to work as a team, from values to particular processes.</a:t>
            </a:r>
          </a:p>
          <a:p>
            <a:r>
              <a:rPr lang="en-US" baseline="0" dirty="0" smtClean="0"/>
              <a:t>For our purposes, most important thing is values; we’ll learn the processes as we go on.</a:t>
            </a:r>
            <a:endParaRPr lang="en-US" dirty="0"/>
          </a:p>
        </p:txBody>
      </p:sp>
    </p:spTree>
    <p:extLst>
      <p:ext uri="{BB962C8B-B14F-4D97-AF65-F5344CB8AC3E}">
        <p14:creationId xmlns:p14="http://schemas.microsoft.com/office/powerpoint/2010/main" val="2035387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hold ourselves</a:t>
            </a:r>
            <a:r>
              <a:rPr lang="en-US" baseline="0" dirty="0" smtClean="0"/>
              <a:t> to standard we come up with.</a:t>
            </a:r>
          </a:p>
          <a:p>
            <a:r>
              <a:rPr lang="en-US" baseline="0" dirty="0" smtClean="0"/>
              <a:t>Value we’d like to include: </a:t>
            </a:r>
            <a:r>
              <a:rPr lang="en-US" dirty="0" smtClean="0"/>
              <a:t>Respect</a:t>
            </a:r>
            <a:r>
              <a:rPr lang="en-US" dirty="0" smtClean="0"/>
              <a:t>, Integrity</a:t>
            </a:r>
            <a:r>
              <a:rPr lang="en-US" baseline="0" dirty="0" smtClean="0"/>
              <a:t> and the Right </a:t>
            </a:r>
            <a:r>
              <a:rPr lang="en-US" baseline="0" dirty="0" smtClean="0"/>
              <a:t>Effort (not just acting for action’s sake)…</a:t>
            </a:r>
            <a:endParaRPr lang="en-US" dirty="0"/>
          </a:p>
        </p:txBody>
      </p:sp>
    </p:spTree>
    <p:extLst>
      <p:ext uri="{BB962C8B-B14F-4D97-AF65-F5344CB8AC3E}">
        <p14:creationId xmlns:p14="http://schemas.microsoft.com/office/powerpoint/2010/main" val="1723857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definition we found online</a:t>
            </a:r>
            <a:r>
              <a:rPr lang="en-US" baseline="0" dirty="0" smtClean="0"/>
              <a:t> from a university in Georgia that we thought was pretty clear.</a:t>
            </a:r>
            <a:endParaRPr lang="en-US" dirty="0"/>
          </a:p>
        </p:txBody>
      </p:sp>
    </p:spTree>
    <p:extLst>
      <p:ext uri="{BB962C8B-B14F-4D97-AF65-F5344CB8AC3E}">
        <p14:creationId xmlns:p14="http://schemas.microsoft.com/office/powerpoint/2010/main" val="16818752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a:t>
            </a:r>
            <a:r>
              <a:rPr lang="en-US" baseline="0" dirty="0" smtClean="0"/>
              <a:t> answers from around the classroom: something that you learned today.</a:t>
            </a:r>
          </a:p>
          <a:p>
            <a:r>
              <a:rPr lang="en-US" baseline="0" dirty="0" smtClean="0"/>
              <a:t>Something that you are excited to learn. Something you’re nervous about in this class.</a:t>
            </a:r>
          </a:p>
          <a:p>
            <a:endParaRPr lang="en-US" dirty="0"/>
          </a:p>
        </p:txBody>
      </p:sp>
    </p:spTree>
    <p:extLst>
      <p:ext uri="{BB962C8B-B14F-4D97-AF65-F5344CB8AC3E}">
        <p14:creationId xmlns:p14="http://schemas.microsoft.com/office/powerpoint/2010/main" val="2448832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175"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19250" y="660400"/>
            <a:ext cx="9758016" cy="59055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299" y="638919"/>
            <a:ext cx="5325770" cy="8216901"/>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231900" indent="-342900">
              <a:spcBef>
                <a:spcPts val="3200"/>
              </a:spcBef>
              <a:defRPr sz="2800"/>
            </a:lvl3pPr>
            <a:lvl4pPr marL="1676400" indent="-342900">
              <a:spcBef>
                <a:spcPts val="3200"/>
              </a:spcBef>
              <a:defRPr sz="2800"/>
            </a:lvl4pPr>
            <a:lvl5pPr marL="21209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comments" Target="../comments/commen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omments" Target="../comments/comment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4.xml"/><Relationship Id="rId4" Type="http://schemas.openxmlformats.org/officeDocument/2006/relationships/package" Target="../embeddings/Microsoft_Word_Document1.docx"/><Relationship Id="rId5" Type="http://schemas.openxmlformats.org/officeDocument/2006/relationships/image" Target="../media/image3.emf"/><Relationship Id="rId1" Type="http://schemas.openxmlformats.org/officeDocument/2006/relationships/vmlDrawing" Target="../drawings/vmlDrawing1.vml"/><Relationship Id="rId2"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4.png"/><Relationship Id="rId5" Type="http://schemas.openxmlformats.org/officeDocument/2006/relationships/comments" Target="../comments/comment4.xml"/><Relationship Id="rId1" Type="http://schemas.microsoft.com/office/2007/relationships/media" Target="../media/media1.mp4"/><Relationship Id="rId2" Type="http://schemas.openxmlformats.org/officeDocument/2006/relationships/video" Target="../media/media1.mp4"/></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omments" Target="../comments/commen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earsketch.gatech.edu/category/learning/anatomy-of-an-earsketch-project/what-is-programming" TargetMode="External"/><Relationship Id="rId3" Type="http://schemas.openxmlformats.org/officeDocument/2006/relationships/comments" Target="../comments/commen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udacity.github.io/js-basics/static-home/index.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t>Day 1 (MM/DD/YYYY)</a:t>
            </a:r>
          </a:p>
        </p:txBody>
      </p:sp>
      <p:sp>
        <p:nvSpPr>
          <p:cNvPr id="120" name="Shape 120"/>
          <p:cNvSpPr>
            <a:spLocks noGrp="1"/>
          </p:cNvSpPr>
          <p:nvPr>
            <p:ph type="subTitle" sz="quarter" idx="1"/>
          </p:nvPr>
        </p:nvSpPr>
        <p:spPr>
          <a:prstGeom prst="rect">
            <a:avLst/>
          </a:prstGeom>
        </p:spPr>
        <p:txBody>
          <a:bodyPr/>
          <a:lstStyle/>
          <a:p>
            <a:r>
              <a:rPr lang="en-US" dirty="0" smtClean="0"/>
              <a:t>D-Code</a:t>
            </a:r>
            <a:endParaRPr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rPr lang="en-US" dirty="0" smtClean="0"/>
              <a:t>Team Goals</a:t>
            </a:r>
            <a:endParaRPr dirty="0"/>
          </a:p>
        </p:txBody>
      </p:sp>
      <p:sp>
        <p:nvSpPr>
          <p:cNvPr id="145" name="Shape 145"/>
          <p:cNvSpPr>
            <a:spLocks noGrp="1"/>
          </p:cNvSpPr>
          <p:nvPr>
            <p:ph type="body" idx="1"/>
          </p:nvPr>
        </p:nvSpPr>
        <p:spPr>
          <a:prstGeom prst="rect">
            <a:avLst/>
          </a:prstGeom>
        </p:spPr>
        <p:txBody>
          <a:bodyPr/>
          <a:lstStyle/>
          <a:p>
            <a:r>
              <a:rPr dirty="0"/>
              <a:t>Introduce you to the world of </a:t>
            </a:r>
            <a:r>
              <a:rPr lang="en-US" dirty="0" smtClean="0"/>
              <a:t>software development</a:t>
            </a:r>
            <a:endParaRPr dirty="0"/>
          </a:p>
          <a:p>
            <a:r>
              <a:rPr lang="en-US" dirty="0" smtClean="0"/>
              <a:t>Learn the basics of </a:t>
            </a:r>
            <a:r>
              <a:rPr lang="en-US" dirty="0" err="1" smtClean="0"/>
              <a:t>Javascript</a:t>
            </a:r>
            <a:r>
              <a:rPr lang="en-US" dirty="0" smtClean="0"/>
              <a:t>, HTML and CSS</a:t>
            </a:r>
          </a:p>
          <a:p>
            <a:r>
              <a:rPr lang="en-US" dirty="0" smtClean="0"/>
              <a:t>Use what we learn to ship something cool</a:t>
            </a:r>
            <a:endParaRPr dirty="0"/>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p>
            <a:r>
              <a:rPr lang="en-US" dirty="0" smtClean="0"/>
              <a:t>Individual Goals</a:t>
            </a:r>
            <a:endParaRPr dirty="0"/>
          </a:p>
        </p:txBody>
      </p:sp>
      <p:sp>
        <p:nvSpPr>
          <p:cNvPr id="148" name="Shape 148"/>
          <p:cNvSpPr>
            <a:spLocks noGrp="1"/>
          </p:cNvSpPr>
          <p:nvPr>
            <p:ph type="body" idx="1"/>
          </p:nvPr>
        </p:nvSpPr>
        <p:spPr>
          <a:xfrm>
            <a:off x="952500" y="2712204"/>
            <a:ext cx="11099800" cy="5966848"/>
          </a:xfrm>
          <a:prstGeom prst="rect">
            <a:avLst/>
          </a:prstGeom>
        </p:spPr>
        <p:txBody>
          <a:bodyPr anchor="t">
            <a:normAutofit/>
          </a:bodyPr>
          <a:lstStyle/>
          <a:p>
            <a:pPr marL="0" indent="0" algn="ctr">
              <a:buNone/>
            </a:pPr>
            <a:r>
              <a:rPr lang="en-US" dirty="0" smtClean="0"/>
              <a:t>A software developer’s most important development is themselves. </a:t>
            </a:r>
          </a:p>
          <a:p>
            <a:pPr marL="0" indent="0" algn="ctr">
              <a:buNone/>
            </a:pPr>
            <a:r>
              <a:rPr lang="en-US" dirty="0" smtClean="0"/>
              <a:t>Remember that there is always something new to learn and we should be willing to learn something new every chance we get. </a:t>
            </a:r>
          </a:p>
          <a:p>
            <a:pPr marL="0" indent="0" algn="ctr">
              <a:buNone/>
            </a:pPr>
            <a:endParaRPr lang="en-US" dirty="0" smtClean="0"/>
          </a:p>
          <a:p>
            <a:pPr marL="0" indent="0" algn="ctr">
              <a:lnSpc>
                <a:spcPct val="110000"/>
              </a:lnSpc>
              <a:spcBef>
                <a:spcPts val="0"/>
              </a:spcBef>
              <a:buNone/>
            </a:pPr>
            <a:r>
              <a:rPr lang="en-US" sz="3200" dirty="0" smtClean="0"/>
              <a:t>You will never know everything… </a:t>
            </a:r>
          </a:p>
          <a:p>
            <a:pPr marL="0" indent="0" algn="ctr">
              <a:lnSpc>
                <a:spcPct val="110000"/>
              </a:lnSpc>
              <a:spcBef>
                <a:spcPts val="0"/>
              </a:spcBef>
              <a:buNone/>
            </a:pPr>
            <a:r>
              <a:rPr lang="en-US" sz="3200" dirty="0"/>
              <a:t>b</a:t>
            </a:r>
            <a:r>
              <a:rPr lang="en-US" sz="3200" dirty="0" smtClean="0"/>
              <a:t>ut you can always </a:t>
            </a:r>
            <a:r>
              <a:rPr lang="en-US" sz="3200" dirty="0" smtClean="0"/>
              <a:t>Google </a:t>
            </a:r>
            <a:r>
              <a:rPr lang="en-US" sz="3200" dirty="0" smtClean="0"/>
              <a:t>it.</a:t>
            </a:r>
            <a:endParaRPr sz="3200" dirty="0"/>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dirty="0" smtClean="0"/>
              <a:t>Discuss our workflow</a:t>
            </a:r>
          </a:p>
          <a:p>
            <a:r>
              <a:rPr lang="en-US" dirty="0" smtClean="0"/>
              <a:t>Craft our team working agreement</a:t>
            </a:r>
          </a:p>
          <a:p>
            <a:r>
              <a:rPr lang="en-US" dirty="0" smtClean="0"/>
              <a:t>DEV TIME!</a:t>
            </a:r>
            <a:endParaRPr lang="en-US" dirty="0"/>
          </a:p>
        </p:txBody>
      </p:sp>
    </p:spTree>
    <p:extLst>
      <p:ext uri="{BB962C8B-B14F-4D97-AF65-F5344CB8AC3E}">
        <p14:creationId xmlns:p14="http://schemas.microsoft.com/office/powerpoint/2010/main" val="594480853"/>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t>How will this work?</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t>Procedures</a:t>
            </a:r>
          </a:p>
        </p:txBody>
      </p:sp>
      <p:sp>
        <p:nvSpPr>
          <p:cNvPr id="153" name="Shape 153"/>
          <p:cNvSpPr>
            <a:spLocks noGrp="1"/>
          </p:cNvSpPr>
          <p:nvPr>
            <p:ph type="body" idx="1"/>
          </p:nvPr>
        </p:nvSpPr>
        <p:spPr>
          <a:prstGeom prst="rect">
            <a:avLst/>
          </a:prstGeom>
        </p:spPr>
        <p:txBody>
          <a:bodyPr>
            <a:normAutofit lnSpcReduction="10000"/>
          </a:bodyPr>
          <a:lstStyle/>
          <a:p>
            <a:pPr marL="404495" indent="-404495" defTabSz="531622">
              <a:spcBef>
                <a:spcPts val="3800"/>
              </a:spcBef>
              <a:defRPr sz="3458"/>
            </a:pPr>
            <a:r>
              <a:rPr dirty="0"/>
              <a:t>Because this isn’t a formal class, it’s important that everyone understands how we are going to do things.</a:t>
            </a:r>
          </a:p>
          <a:p>
            <a:pPr marL="808990" lvl="1" indent="-404495" defTabSz="531622">
              <a:spcBef>
                <a:spcPts val="3800"/>
              </a:spcBef>
              <a:defRPr sz="3458"/>
            </a:pPr>
            <a:r>
              <a:rPr dirty="0"/>
              <a:t>Lot of freedom in programming in general…but also tons of ways to get lost, confused, frustrated. </a:t>
            </a:r>
          </a:p>
          <a:p>
            <a:pPr marL="808990" lvl="1" indent="-404495" defTabSz="531622">
              <a:spcBef>
                <a:spcPts val="3800"/>
              </a:spcBef>
              <a:defRPr sz="3458"/>
            </a:pPr>
            <a:r>
              <a:rPr dirty="0"/>
              <a:t>Good habits help individual programmers be successful; good procedures will help our class be successful.</a:t>
            </a:r>
          </a:p>
          <a:p>
            <a:pPr marL="808990" lvl="1" indent="-404495" defTabSz="531622">
              <a:spcBef>
                <a:spcPts val="3800"/>
              </a:spcBef>
              <a:defRPr sz="3458"/>
            </a:pPr>
            <a:r>
              <a:rPr lang="en-US" dirty="0" smtClean="0"/>
              <a:t>Computer programs follow procedures in order to be successful, too.</a:t>
            </a:r>
            <a:endParaRPr dirty="0"/>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p:cNvSpPr>
          <p:nvPr>
            <p:ph type="title"/>
          </p:nvPr>
        </p:nvSpPr>
        <p:spPr>
          <a:prstGeom prst="rect">
            <a:avLst/>
          </a:prstGeom>
        </p:spPr>
        <p:txBody>
          <a:bodyPr/>
          <a:lstStyle/>
          <a:p>
            <a:r>
              <a:t>Flow of Class</a:t>
            </a:r>
          </a:p>
        </p:txBody>
      </p:sp>
      <p:sp>
        <p:nvSpPr>
          <p:cNvPr id="156" name="Shape 156"/>
          <p:cNvSpPr>
            <a:spLocks noGrp="1"/>
          </p:cNvSpPr>
          <p:nvPr>
            <p:ph type="body" idx="1"/>
          </p:nvPr>
        </p:nvSpPr>
        <p:spPr>
          <a:xfrm>
            <a:off x="952500" y="2597150"/>
            <a:ext cx="11099800" cy="6286500"/>
          </a:xfrm>
          <a:prstGeom prst="rect">
            <a:avLst/>
          </a:prstGeom>
        </p:spPr>
        <p:txBody>
          <a:bodyPr>
            <a:normAutofit/>
          </a:bodyPr>
          <a:lstStyle/>
          <a:p>
            <a:pPr marL="413384" indent="-413384" defTabSz="543305">
              <a:spcBef>
                <a:spcPts val="3900"/>
              </a:spcBef>
              <a:defRPr sz="3534"/>
            </a:pPr>
            <a:r>
              <a:rPr dirty="0"/>
              <a:t>Review</a:t>
            </a:r>
          </a:p>
          <a:p>
            <a:pPr marL="413384" indent="-413384" defTabSz="543305">
              <a:spcBef>
                <a:spcPts val="3900"/>
              </a:spcBef>
              <a:defRPr sz="3534"/>
            </a:pPr>
            <a:r>
              <a:rPr dirty="0"/>
              <a:t>Teaching &amp; Exercise</a:t>
            </a:r>
          </a:p>
          <a:p>
            <a:pPr marL="826769" lvl="1" indent="-413384" defTabSz="543305">
              <a:spcBef>
                <a:spcPts val="3900"/>
              </a:spcBef>
              <a:defRPr sz="3534"/>
            </a:pPr>
            <a:r>
              <a:rPr dirty="0"/>
              <a:t>Little bit of us talking or showing you a concept</a:t>
            </a:r>
          </a:p>
          <a:p>
            <a:pPr marL="826769" lvl="1" indent="-413384" defTabSz="543305">
              <a:spcBef>
                <a:spcPts val="3900"/>
              </a:spcBef>
              <a:defRPr sz="3534"/>
            </a:pPr>
            <a:r>
              <a:rPr dirty="0"/>
              <a:t>Practice that concept on your </a:t>
            </a:r>
            <a:r>
              <a:rPr dirty="0" smtClean="0"/>
              <a:t>own</a:t>
            </a:r>
            <a:endParaRPr dirty="0"/>
          </a:p>
          <a:p>
            <a:pPr marL="826769" lvl="1" indent="-413384" defTabSz="543305">
              <a:spcBef>
                <a:spcPts val="3900"/>
              </a:spcBef>
              <a:defRPr sz="3534"/>
            </a:pPr>
            <a:r>
              <a:rPr dirty="0"/>
              <a:t>Come back together, share and compare </a:t>
            </a:r>
            <a:r>
              <a:rPr dirty="0" smtClean="0"/>
              <a:t>methods</a:t>
            </a:r>
          </a:p>
          <a:p>
            <a:pPr marL="413384" indent="-413384" defTabSz="543305">
              <a:spcBef>
                <a:spcPts val="3900"/>
              </a:spcBef>
              <a:defRPr sz="3534"/>
            </a:pPr>
            <a:r>
              <a:rPr dirty="0" smtClean="0"/>
              <a:t>Individual </a:t>
            </a:r>
            <a:r>
              <a:rPr lang="en-US" dirty="0" smtClean="0"/>
              <a:t>or group </a:t>
            </a:r>
            <a:r>
              <a:rPr dirty="0" smtClean="0"/>
              <a:t>work </a:t>
            </a:r>
            <a:r>
              <a:rPr dirty="0" smtClean="0"/>
              <a:t>time</a:t>
            </a:r>
            <a:endParaRPr dirty="0"/>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dirty="0" smtClean="0"/>
              <a:t>Craft our team working agreement</a:t>
            </a:r>
          </a:p>
          <a:p>
            <a:r>
              <a:rPr lang="en-US" dirty="0" smtClean="0"/>
              <a:t>DEV TIME!</a:t>
            </a:r>
            <a:endParaRPr lang="en-US" dirty="0"/>
          </a:p>
        </p:txBody>
      </p:sp>
    </p:spTree>
    <p:extLst>
      <p:ext uri="{BB962C8B-B14F-4D97-AF65-F5344CB8AC3E}">
        <p14:creationId xmlns:p14="http://schemas.microsoft.com/office/powerpoint/2010/main" val="117880162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rPr lang="en-US" dirty="0" smtClean="0"/>
              <a:t>But what about the Working Agreement</a:t>
            </a:r>
            <a:r>
              <a:rPr dirty="0" smtClean="0"/>
              <a:t>?</a:t>
            </a:r>
            <a:endParaRPr dirty="0"/>
          </a:p>
        </p:txBody>
      </p:sp>
    </p:spTree>
    <p:extLst>
      <p:ext uri="{BB962C8B-B14F-4D97-AF65-F5344CB8AC3E}">
        <p14:creationId xmlns:p14="http://schemas.microsoft.com/office/powerpoint/2010/main" val="1678437537"/>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59417" y="931863"/>
            <a:ext cx="11778712" cy="798195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600" b="0" i="0" u="none" strike="noStrike" cap="none" spc="0" normalizeH="0" baseline="0">
              <a:ln>
                <a:noFill/>
              </a:ln>
              <a:solidFill>
                <a:srgbClr val="FFFFFF"/>
              </a:solidFill>
              <a:effectLst/>
              <a:uFillTx/>
              <a:latin typeface="+mn-lt"/>
              <a:ea typeface="+mn-ea"/>
              <a:cs typeface="+mn-cs"/>
              <a:sym typeface="Helvetica Light"/>
            </a:endParaRPr>
          </a:p>
        </p:txBody>
      </p:sp>
      <p:sp>
        <p:nvSpPr>
          <p:cNvPr id="2" name="Title 1"/>
          <p:cNvSpPr>
            <a:spLocks noGrp="1"/>
          </p:cNvSpPr>
          <p:nvPr>
            <p:ph type="title"/>
          </p:nvPr>
        </p:nvSpPr>
        <p:spPr>
          <a:xfrm>
            <a:off x="952500" y="254000"/>
            <a:ext cx="11099800" cy="691397"/>
          </a:xfrm>
        </p:spPr>
        <p:txBody>
          <a:bodyPr>
            <a:normAutofit fontScale="90000"/>
          </a:bodyPr>
          <a:lstStyle/>
          <a:p>
            <a:r>
              <a:rPr lang="en-US" sz="4500" dirty="0" smtClean="0"/>
              <a:t>Sample Working Agreement</a:t>
            </a:r>
            <a:endParaRPr lang="en-US" sz="4500" dirty="0"/>
          </a:p>
        </p:txBody>
      </p:sp>
      <p:sp>
        <p:nvSpPr>
          <p:cNvPr id="3" name="Text Placeholder 2"/>
          <p:cNvSpPr>
            <a:spLocks noGrp="1"/>
          </p:cNvSpPr>
          <p:nvPr>
            <p:ph type="body" idx="1"/>
          </p:nvPr>
        </p:nvSpPr>
        <p:spPr>
          <a:xfrm>
            <a:off x="952500" y="945397"/>
            <a:ext cx="11099800" cy="7931903"/>
          </a:xfrm>
        </p:spPr>
        <p:txBody>
          <a:bodyPr/>
          <a:lstStyle/>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546196857"/>
              </p:ext>
            </p:extLst>
          </p:nvPr>
        </p:nvGraphicFramePr>
        <p:xfrm>
          <a:off x="952500" y="931863"/>
          <a:ext cx="11360149" cy="7981950"/>
        </p:xfrm>
        <a:graphic>
          <a:graphicData uri="http://schemas.openxmlformats.org/presentationml/2006/ole">
            <mc:AlternateContent xmlns:mc="http://schemas.openxmlformats.org/markup-compatibility/2006">
              <mc:Choice xmlns:v="urn:schemas-microsoft-com:vml" Requires="v">
                <p:oleObj spid="_x0000_s1061" name="Document" r:id="rId4" imgW="10210800" imgH="8229600" progId="Word.Document.12">
                  <p:embed/>
                </p:oleObj>
              </mc:Choice>
              <mc:Fallback>
                <p:oleObj name="Document" r:id="rId4" imgW="10210800" imgH="8229600" progId="Word.Document.12">
                  <p:embed/>
                  <p:pic>
                    <p:nvPicPr>
                      <p:cNvPr id="0" name=""/>
                      <p:cNvPicPr/>
                      <p:nvPr/>
                    </p:nvPicPr>
                    <p:blipFill>
                      <a:blip r:embed="rId5"/>
                      <a:stretch>
                        <a:fillRect/>
                      </a:stretch>
                    </p:blipFill>
                    <p:spPr>
                      <a:xfrm>
                        <a:off x="952500" y="931863"/>
                        <a:ext cx="11360149" cy="7981950"/>
                      </a:xfrm>
                      <a:prstGeom prst="rect">
                        <a:avLst/>
                      </a:prstGeom>
                      <a:solidFill>
                        <a:schemeClr val="tx1"/>
                      </a:solidFill>
                    </p:spPr>
                  </p:pic>
                </p:oleObj>
              </mc:Fallback>
            </mc:AlternateContent>
          </a:graphicData>
        </a:graphic>
      </p:graphicFrame>
    </p:spTree>
    <p:extLst>
      <p:ext uri="{BB962C8B-B14F-4D97-AF65-F5344CB8AC3E}">
        <p14:creationId xmlns:p14="http://schemas.microsoft.com/office/powerpoint/2010/main" val="158368617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D-Code </a:t>
            </a:r>
            <a:r>
              <a:rPr lang="en-US" sz="5400" dirty="0" smtClean="0"/>
              <a:t/>
            </a:r>
            <a:br>
              <a:rPr lang="en-US" sz="5400" dirty="0" smtClean="0"/>
            </a:br>
            <a:r>
              <a:rPr lang="en-US" sz="4800" dirty="0" smtClean="0"/>
              <a:t>Working Agreement</a:t>
            </a:r>
            <a:endParaRPr lang="en-US" sz="4800" dirty="0"/>
          </a:p>
        </p:txBody>
      </p:sp>
      <p:sp>
        <p:nvSpPr>
          <p:cNvPr id="3" name="Text Placeholder 2"/>
          <p:cNvSpPr>
            <a:spLocks noGrp="1"/>
          </p:cNvSpPr>
          <p:nvPr>
            <p:ph type="body" idx="1"/>
          </p:nvPr>
        </p:nvSpPr>
        <p:spPr/>
        <p:txBody>
          <a:bodyPr anchor="t">
            <a:normAutofit lnSpcReduction="10000"/>
          </a:bodyPr>
          <a:lstStyle/>
          <a:p>
            <a:pPr marL="0" indent="0">
              <a:buNone/>
            </a:pPr>
            <a:r>
              <a:rPr lang="en-US" dirty="0" smtClean="0"/>
              <a:t>Some things to keep in mind while we’re crafting our agreement:</a:t>
            </a:r>
          </a:p>
          <a:p>
            <a:r>
              <a:rPr lang="en-US" dirty="0" smtClean="0"/>
              <a:t>Working Agreements are social contracts that outline how we will work as a team.</a:t>
            </a:r>
          </a:p>
          <a:p>
            <a:r>
              <a:rPr lang="en-US" dirty="0" smtClean="0"/>
              <a:t>While every single team member is vital to the whole, we succeed or fail as a unit.</a:t>
            </a:r>
          </a:p>
          <a:p>
            <a:r>
              <a:rPr lang="en-US" dirty="0" smtClean="0"/>
              <a:t>Give your opinions respectfully and receive other’s with equal respect.</a:t>
            </a:r>
            <a:endParaRPr lang="en-US" dirty="0"/>
          </a:p>
        </p:txBody>
      </p:sp>
    </p:spTree>
    <p:extLst>
      <p:ext uri="{BB962C8B-B14F-4D97-AF65-F5344CB8AC3E}">
        <p14:creationId xmlns:p14="http://schemas.microsoft.com/office/powerpoint/2010/main" val="11469768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t>Welcome!</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team working agreement</a:t>
            </a:r>
          </a:p>
          <a:p>
            <a:r>
              <a:rPr lang="en-US" dirty="0" smtClean="0"/>
              <a:t>DEV TIME!</a:t>
            </a:r>
            <a:endParaRPr lang="en-US" dirty="0"/>
          </a:p>
        </p:txBody>
      </p:sp>
    </p:spTree>
    <p:extLst>
      <p:ext uri="{BB962C8B-B14F-4D97-AF65-F5344CB8AC3E}">
        <p14:creationId xmlns:p14="http://schemas.microsoft.com/office/powerpoint/2010/main" val="778347505"/>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reak;</a:t>
            </a:r>
            <a:endParaRPr lang="en-US" dirty="0"/>
          </a:p>
        </p:txBody>
      </p:sp>
      <p:sp>
        <p:nvSpPr>
          <p:cNvPr id="3" name="Text Placeholder 2"/>
          <p:cNvSpPr>
            <a:spLocks noGrp="1"/>
          </p:cNvSpPr>
          <p:nvPr>
            <p:ph type="body" idx="1"/>
          </p:nvPr>
        </p:nvSpPr>
        <p:spPr/>
        <p:txBody>
          <a:bodyPr>
            <a:normAutofit/>
          </a:bodyPr>
          <a:lstStyle/>
          <a:p>
            <a:pPr marL="0" indent="0" algn="ctr">
              <a:buNone/>
            </a:pPr>
            <a:r>
              <a:rPr lang="en-US" sz="5400" b="1" dirty="0" smtClean="0"/>
              <a:t>What is programming?</a:t>
            </a:r>
            <a:endParaRPr lang="en-US" sz="5400" b="1" dirty="0"/>
          </a:p>
        </p:txBody>
      </p:sp>
    </p:spTree>
    <p:extLst>
      <p:ext uri="{BB962C8B-B14F-4D97-AF65-F5344CB8AC3E}">
        <p14:creationId xmlns:p14="http://schemas.microsoft.com/office/powerpoint/2010/main" val="162495195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CMxA3m_Imc.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3470" y="247974"/>
            <a:ext cx="12538130" cy="8692826"/>
          </a:xfrm>
          <a:prstGeom prst="rect">
            <a:avLst/>
          </a:prstGeom>
        </p:spPr>
      </p:pic>
    </p:spTree>
    <p:extLst>
      <p:ext uri="{BB962C8B-B14F-4D97-AF65-F5344CB8AC3E}">
        <p14:creationId xmlns:p14="http://schemas.microsoft.com/office/powerpoint/2010/main" val="1514797605"/>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What is programming</a:t>
            </a:r>
            <a:r>
              <a:rPr lang="en-US" b="1" dirty="0" smtClean="0"/>
              <a:t>?</a:t>
            </a:r>
            <a:endParaRPr lang="en-US" dirty="0"/>
          </a:p>
        </p:txBody>
      </p:sp>
      <p:sp>
        <p:nvSpPr>
          <p:cNvPr id="3" name="Text Placeholder 2"/>
          <p:cNvSpPr>
            <a:spLocks noGrp="1"/>
          </p:cNvSpPr>
          <p:nvPr>
            <p:ph type="body" idx="1"/>
          </p:nvPr>
        </p:nvSpPr>
        <p:spPr/>
        <p:txBody>
          <a:bodyPr>
            <a:normAutofit fontScale="92500" lnSpcReduction="10000"/>
          </a:bodyPr>
          <a:lstStyle/>
          <a:p>
            <a:pPr marL="0" indent="0">
              <a:buNone/>
            </a:pPr>
            <a:r>
              <a:rPr lang="en-US" sz="4800" dirty="0"/>
              <a:t>Computer code is a collection of typed words that the computer can clearly understand. Just as a human translator might translate from the English language to Spanish, the computer interprets these words as ones and zeros. We as humans use programming languages, instead of writing directly in ones and zeros, so we can easily write and understand the computer code and can organize it. </a:t>
            </a:r>
            <a:endParaRPr lang="en-US" sz="3600" dirty="0"/>
          </a:p>
        </p:txBody>
      </p:sp>
    </p:spTree>
    <p:extLst>
      <p:ext uri="{BB962C8B-B14F-4D97-AF65-F5344CB8AC3E}">
        <p14:creationId xmlns:p14="http://schemas.microsoft.com/office/powerpoint/2010/main" val="229641036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dirty="0" smtClean="0"/>
              <a:t>Computer </a:t>
            </a:r>
            <a:r>
              <a:rPr lang="en-US" dirty="0"/>
              <a:t>code is a collection of typed words that the computer can clearly understand. Just as a human translator might translate from the English language to Spanish, the computer interprets these words as ones and </a:t>
            </a:r>
            <a:r>
              <a:rPr lang="en-US" dirty="0" err="1"/>
              <a:t>zeros</a:t>
            </a:r>
            <a:r>
              <a:rPr lang="en-US" dirty="0"/>
              <a:t>. We as humans use programming languages, instead of writing directly in ones and zeros, so we can easily write and understand the computer code and can organize it. </a:t>
            </a:r>
            <a:endParaRPr lang="en-US" sz="2100" dirty="0"/>
          </a:p>
        </p:txBody>
      </p:sp>
    </p:spTree>
    <p:extLst>
      <p:ext uri="{BB962C8B-B14F-4D97-AF65-F5344CB8AC3E}">
        <p14:creationId xmlns:p14="http://schemas.microsoft.com/office/powerpoint/2010/main" val="302158989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52500" y="278969"/>
            <a:ext cx="11099800" cy="9236989"/>
          </a:xfrm>
          <a:noFill/>
        </p:spPr>
        <p:txBody>
          <a:bodyPr>
            <a:normAutofit/>
          </a:bodyPr>
          <a:lstStyle/>
          <a:p>
            <a:pPr marL="0" indent="0">
              <a:buNone/>
            </a:pPr>
            <a:r>
              <a:rPr lang="en-US" dirty="0" smtClean="0"/>
              <a:t>We </a:t>
            </a:r>
            <a:r>
              <a:rPr lang="en-US" dirty="0"/>
              <a:t>can think of the different lines of our code as being individual instructions that we give to the computer. The computer follows these instructions explicitly to execute our written code</a:t>
            </a:r>
            <a:r>
              <a:rPr lang="en-US" dirty="0" smtClean="0"/>
              <a:t>.</a:t>
            </a:r>
          </a:p>
          <a:p>
            <a:pPr marL="0" indent="0">
              <a:buNone/>
            </a:pPr>
            <a:r>
              <a:rPr lang="en-US" sz="2100" dirty="0">
                <a:hlinkClick r:id="rId2"/>
              </a:rPr>
              <a:t>http://earsketch.gatech.edu/category/learning/anatomy-of-an-earsketch-project/what-is-</a:t>
            </a:r>
            <a:r>
              <a:rPr lang="en-US" sz="2100" dirty="0" smtClean="0">
                <a:hlinkClick r:id="rId2"/>
              </a:rPr>
              <a:t>programming</a:t>
            </a:r>
            <a:r>
              <a:rPr lang="en-US" sz="2100" dirty="0" smtClean="0"/>
              <a:t> </a:t>
            </a:r>
            <a:endParaRPr lang="en-US" sz="2100" dirty="0"/>
          </a:p>
        </p:txBody>
      </p:sp>
    </p:spTree>
    <p:extLst>
      <p:ext uri="{BB962C8B-B14F-4D97-AF65-F5344CB8AC3E}">
        <p14:creationId xmlns:p14="http://schemas.microsoft.com/office/powerpoint/2010/main" val="288243337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ontinue;</a:t>
            </a:r>
            <a:endParaRPr lang="en-US" dirty="0"/>
          </a:p>
        </p:txBody>
      </p:sp>
      <p:sp>
        <p:nvSpPr>
          <p:cNvPr id="3" name="Text Placeholder 2"/>
          <p:cNvSpPr>
            <a:spLocks noGrp="1"/>
          </p:cNvSpPr>
          <p:nvPr>
            <p:ph type="body" idx="1"/>
          </p:nvPr>
        </p:nvSpPr>
        <p:spPr/>
        <p:txBody>
          <a:bodyPr/>
          <a:lstStyle/>
          <a:p>
            <a:pPr marL="0" indent="0" algn="just">
              <a:buNone/>
            </a:pPr>
            <a:r>
              <a:rPr lang="en-US" dirty="0" smtClean="0"/>
              <a:t>We know that was a lot of information to take </a:t>
            </a:r>
            <a:r>
              <a:rPr lang="en-US" dirty="0" smtClean="0"/>
              <a:t>in.</a:t>
            </a:r>
          </a:p>
          <a:p>
            <a:pPr marL="0" indent="0" algn="just">
              <a:buNone/>
            </a:pPr>
            <a:r>
              <a:rPr lang="en-US" dirty="0" smtClean="0"/>
              <a:t>We </a:t>
            </a:r>
            <a:r>
              <a:rPr lang="en-US" dirty="0" smtClean="0"/>
              <a:t>promise that as we work together as a development team, utilizing these concepts to create viable products, and learning new and exciting concepts and tools, this first day will seem like </a:t>
            </a:r>
            <a:r>
              <a:rPr lang="en-US" dirty="0" smtClean="0"/>
              <a:t>a breeze</a:t>
            </a:r>
            <a:r>
              <a:rPr lang="en-US" dirty="0" smtClean="0"/>
              <a:t>.</a:t>
            </a:r>
            <a:endParaRPr lang="en-US" dirty="0"/>
          </a:p>
        </p:txBody>
      </p:sp>
    </p:spTree>
    <p:extLst>
      <p:ext uri="{BB962C8B-B14F-4D97-AF65-F5344CB8AC3E}">
        <p14:creationId xmlns:p14="http://schemas.microsoft.com/office/powerpoint/2010/main" val="210391037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rPr lang="en-US" dirty="0" smtClean="0"/>
              <a:t>Wait! Didn’t you say Dev Time?!</a:t>
            </a:r>
            <a:endParaRPr dirty="0"/>
          </a:p>
        </p:txBody>
      </p:sp>
    </p:spTree>
    <p:extLst>
      <p:ext uri="{BB962C8B-B14F-4D97-AF65-F5344CB8AC3E}">
        <p14:creationId xmlns:p14="http://schemas.microsoft.com/office/powerpoint/2010/main" val="2116354947"/>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Developers Use Tools</a:t>
            </a:r>
            <a:endParaRPr lang="en-US" dirty="0"/>
          </a:p>
        </p:txBody>
      </p:sp>
      <p:sp>
        <p:nvSpPr>
          <p:cNvPr id="4" name="Text Placeholder 3"/>
          <p:cNvSpPr>
            <a:spLocks noGrp="1"/>
          </p:cNvSpPr>
          <p:nvPr>
            <p:ph type="body" idx="1"/>
          </p:nvPr>
        </p:nvSpPr>
        <p:spPr>
          <a:xfrm>
            <a:off x="952500" y="2063858"/>
            <a:ext cx="11099800" cy="6286500"/>
          </a:xfrm>
        </p:spPr>
        <p:txBody>
          <a:bodyPr>
            <a:normAutofit/>
          </a:bodyPr>
          <a:lstStyle/>
          <a:p>
            <a:pPr marL="742950" indent="-742950">
              <a:buFont typeface="+mj-lt"/>
              <a:buAutoNum type="arabicPeriod"/>
            </a:pPr>
            <a:r>
              <a:rPr lang="en-US" sz="3600" dirty="0"/>
              <a:t>Explore the Developer Tools - instructions (for Google Chrome)</a:t>
            </a:r>
          </a:p>
          <a:p>
            <a:pPr marL="742950" indent="-742950" fontAlgn="base">
              <a:buFont typeface="+mj-lt"/>
              <a:buAutoNum type="arabicPeriod"/>
            </a:pPr>
            <a:r>
              <a:rPr lang="en-US" sz="3600" dirty="0"/>
              <a:t>Click “View”</a:t>
            </a:r>
          </a:p>
          <a:p>
            <a:pPr marL="742950" indent="-742950" fontAlgn="base">
              <a:buFont typeface="+mj-lt"/>
              <a:buAutoNum type="arabicPeriod"/>
            </a:pPr>
            <a:r>
              <a:rPr lang="en-US" sz="3600" dirty="0"/>
              <a:t>Click “Developer”</a:t>
            </a:r>
          </a:p>
          <a:p>
            <a:pPr marL="742950" indent="-742950" fontAlgn="base">
              <a:buFont typeface="+mj-lt"/>
              <a:buAutoNum type="arabicPeriod"/>
            </a:pPr>
            <a:r>
              <a:rPr lang="en-US" sz="3600" dirty="0"/>
              <a:t>Click “Developer Tools”</a:t>
            </a:r>
          </a:p>
          <a:p>
            <a:pPr marL="742950" indent="-742950">
              <a:buFont typeface="+mj-lt"/>
              <a:buAutoNum type="arabicPeriod"/>
            </a:pPr>
            <a:r>
              <a:rPr lang="en-US" sz="3600" dirty="0"/>
              <a:t>OR - Command + Option+ I</a:t>
            </a:r>
          </a:p>
        </p:txBody>
      </p:sp>
    </p:spTree>
    <p:extLst>
      <p:ext uri="{BB962C8B-B14F-4D97-AF65-F5344CB8AC3E}">
        <p14:creationId xmlns:p14="http://schemas.microsoft.com/office/powerpoint/2010/main" val="152394285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Udacity</a:t>
            </a:r>
            <a:r>
              <a:rPr lang="en-US" dirty="0" smtClean="0"/>
              <a:t> Challenge</a:t>
            </a:r>
            <a:endParaRPr lang="en-US" dirty="0"/>
          </a:p>
        </p:txBody>
      </p:sp>
      <p:sp>
        <p:nvSpPr>
          <p:cNvPr id="4" name="Text Placeholder 3"/>
          <p:cNvSpPr>
            <a:spLocks noGrp="1"/>
          </p:cNvSpPr>
          <p:nvPr>
            <p:ph type="body" idx="1"/>
          </p:nvPr>
        </p:nvSpPr>
        <p:spPr>
          <a:xfrm>
            <a:off x="952500" y="2123268"/>
            <a:ext cx="11099800" cy="7222210"/>
          </a:xfrm>
        </p:spPr>
        <p:txBody>
          <a:bodyPr anchor="t">
            <a:normAutofit fontScale="92500" lnSpcReduction="20000"/>
          </a:bodyPr>
          <a:lstStyle/>
          <a:p>
            <a:pPr marL="0" indent="0">
              <a:buNone/>
            </a:pPr>
            <a:r>
              <a:rPr lang="en-US" dirty="0" smtClean="0"/>
              <a:t>Type the following in your browser:</a:t>
            </a:r>
          </a:p>
          <a:p>
            <a:pPr marL="0" indent="0">
              <a:buNone/>
            </a:pPr>
            <a:r>
              <a:rPr lang="en-US" sz="4200" b="1" dirty="0" smtClean="0">
                <a:hlinkClick r:id="rId2"/>
              </a:rPr>
              <a:t>http</a:t>
            </a:r>
            <a:r>
              <a:rPr lang="en-US" sz="4200" b="1" dirty="0">
                <a:hlinkClick r:id="rId2"/>
              </a:rPr>
              <a:t>://</a:t>
            </a:r>
            <a:r>
              <a:rPr lang="en-US" sz="4200" b="1" dirty="0" smtClean="0">
                <a:hlinkClick r:id="rId2"/>
              </a:rPr>
              <a:t>udacity.github.io/js-basics/static-home/index.html</a:t>
            </a:r>
            <a:endParaRPr lang="en-US" sz="4200" b="1" dirty="0"/>
          </a:p>
          <a:p>
            <a:pPr marL="1187450" lvl="1" indent="-742950" fontAlgn="base">
              <a:buFont typeface="+mj-lt"/>
              <a:buAutoNum type="arabicPeriod"/>
            </a:pPr>
            <a:r>
              <a:rPr lang="en-US" dirty="0"/>
              <a:t>Open the Developer Tools, click on the tab that says “Console”</a:t>
            </a:r>
          </a:p>
          <a:p>
            <a:pPr marL="1187450" lvl="1" indent="-742950" fontAlgn="base">
              <a:buFont typeface="+mj-lt"/>
              <a:buAutoNum type="arabicPeriod"/>
            </a:pPr>
            <a:r>
              <a:rPr lang="en-US" dirty="0"/>
              <a:t>Type the following code exactly the way it is here, then press enter: </a:t>
            </a:r>
            <a:r>
              <a:rPr lang="en-US" sz="4200" b="1" dirty="0"/>
              <a:t>$(".super-header-wrapper").html("&lt;</a:t>
            </a:r>
            <a:r>
              <a:rPr lang="en-US" sz="4200" b="1" dirty="0" err="1"/>
              <a:t>img</a:t>
            </a:r>
            <a:r>
              <a:rPr lang="en-US" sz="4200" b="1" dirty="0"/>
              <a:t> style='width:100%' </a:t>
            </a:r>
            <a:r>
              <a:rPr lang="en-US" sz="4200" b="1" dirty="0" err="1"/>
              <a:t>src</a:t>
            </a:r>
            <a:r>
              <a:rPr lang="en-US" sz="4200" b="1" dirty="0"/>
              <a:t>='http://</a:t>
            </a:r>
            <a:r>
              <a:rPr lang="en-US" sz="4200" b="1" dirty="0" err="1"/>
              <a:t>goo.gl</a:t>
            </a:r>
            <a:r>
              <a:rPr lang="en-US" sz="4200" b="1" dirty="0"/>
              <a:t>/</a:t>
            </a:r>
            <a:r>
              <a:rPr lang="en-US" sz="4200" b="1" dirty="0" err="1"/>
              <a:t>WCrBmS</a:t>
            </a:r>
            <a:r>
              <a:rPr lang="en-US" sz="4200" b="1" dirty="0"/>
              <a:t>'&gt;");</a:t>
            </a:r>
          </a:p>
          <a:p>
            <a:pPr marL="1187450" lvl="1" indent="-742950" fontAlgn="base">
              <a:buFont typeface="+mj-lt"/>
              <a:buAutoNum type="arabicPeriod"/>
            </a:pPr>
            <a:r>
              <a:rPr lang="en-US" dirty="0"/>
              <a:t>What happens?</a:t>
            </a:r>
          </a:p>
          <a:p>
            <a:pPr marL="0" indent="0">
              <a:buNone/>
            </a:pPr>
            <a:endParaRPr lang="en-US" sz="4400" dirty="0"/>
          </a:p>
        </p:txBody>
      </p:sp>
    </p:spTree>
    <p:extLst>
      <p:ext uri="{BB962C8B-B14F-4D97-AF65-F5344CB8AC3E}">
        <p14:creationId xmlns:p14="http://schemas.microsoft.com/office/powerpoint/2010/main" val="69398657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dirty="0" smtClean="0"/>
              <a:t>Meet the Team</a:t>
            </a:r>
          </a:p>
          <a:p>
            <a:r>
              <a:rPr lang="en-US" dirty="0" smtClean="0"/>
              <a:t>Discuss our goals</a:t>
            </a:r>
          </a:p>
          <a:p>
            <a:r>
              <a:rPr lang="en-US" dirty="0" smtClean="0"/>
              <a:t>Discuss our workflow</a:t>
            </a:r>
          </a:p>
          <a:p>
            <a:r>
              <a:rPr lang="en-US" dirty="0" smtClean="0"/>
              <a:t>Craft our team working agreement</a:t>
            </a:r>
          </a:p>
          <a:p>
            <a:r>
              <a:rPr lang="en-US" dirty="0" smtClean="0"/>
              <a:t>DEV TIME!</a:t>
            </a:r>
            <a:endParaRPr lang="en-US" dirty="0"/>
          </a:p>
        </p:txBody>
      </p:sp>
    </p:spTree>
    <p:extLst>
      <p:ext uri="{BB962C8B-B14F-4D97-AF65-F5344CB8AC3E}">
        <p14:creationId xmlns:p14="http://schemas.microsoft.com/office/powerpoint/2010/main" val="200857848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4746" y="2014780"/>
            <a:ext cx="9174997" cy="60133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584200" rtl="0" fontAlgn="auto" latinLnBrk="0" hangingPunct="0">
              <a:lnSpc>
                <a:spcPct val="100000"/>
              </a:lnSpc>
              <a:spcBef>
                <a:spcPts val="0"/>
              </a:spcBef>
              <a:spcAft>
                <a:spcPts val="0"/>
              </a:spcAft>
              <a:buClrTx/>
              <a:buSzTx/>
              <a:buFontTx/>
              <a:buNone/>
              <a:tabLst/>
            </a:pPr>
            <a:r>
              <a:rPr lang="en-US" sz="4400" dirty="0"/>
              <a:t>f</a:t>
            </a:r>
            <a:r>
              <a:rPr lang="en-US" sz="4400" dirty="0" smtClean="0"/>
              <a:t>inally{</a:t>
            </a:r>
          </a:p>
          <a:p>
            <a:pPr marL="0" marR="0" indent="0" algn="l" defTabSz="584200" rtl="0" fontAlgn="auto" latinLnBrk="0" hangingPunct="0">
              <a:lnSpc>
                <a:spcPct val="100000"/>
              </a:lnSpc>
              <a:spcBef>
                <a:spcPts val="0"/>
              </a:spcBef>
              <a:spcAft>
                <a:spcPts val="0"/>
              </a:spcAft>
              <a:buClrTx/>
              <a:buSzTx/>
              <a:buFontTx/>
              <a:buNone/>
              <a:tabLst/>
            </a:pPr>
            <a:r>
              <a:rPr lang="en-US" sz="4400" dirty="0" smtClean="0"/>
              <a:t>	</a:t>
            </a:r>
            <a:r>
              <a:rPr lang="en-US" sz="4400" dirty="0" err="1" smtClean="0"/>
              <a:t>talkAboutWhatWe’veLearned</a:t>
            </a:r>
            <a:r>
              <a:rPr lang="en-US" sz="4400" dirty="0" smtClean="0"/>
              <a:t>();</a:t>
            </a:r>
          </a:p>
          <a:p>
            <a:pPr marL="0" marR="0" indent="0" algn="l" defTabSz="5842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effectLst/>
                <a:uFillTx/>
                <a:sym typeface="Helvetica Light"/>
              </a:rPr>
              <a:t>}</a:t>
            </a:r>
          </a:p>
        </p:txBody>
      </p:sp>
    </p:spTree>
    <p:extLst>
      <p:ext uri="{BB962C8B-B14F-4D97-AF65-F5344CB8AC3E}">
        <p14:creationId xmlns:p14="http://schemas.microsoft.com/office/powerpoint/2010/main" val="8971716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a:xfrm>
            <a:off x="952500" y="2590800"/>
            <a:ext cx="11099800" cy="5189349"/>
          </a:xfrm>
        </p:spPr>
        <p:txBody>
          <a:bodyPr anchor="t"/>
          <a:lstStyle/>
          <a:p>
            <a:r>
              <a:rPr lang="en-US" strike="sngStrike" dirty="0" smtClean="0"/>
              <a:t>Meet the Team</a:t>
            </a:r>
          </a:p>
          <a:p>
            <a:r>
              <a:rPr lang="en-US" strike="sngStrike" dirty="0" smtClean="0"/>
              <a:t>Discuss our goals</a:t>
            </a:r>
          </a:p>
          <a:p>
            <a:r>
              <a:rPr lang="en-US" strike="sngStrike" dirty="0" smtClean="0"/>
              <a:t>Discuss our workflow</a:t>
            </a:r>
          </a:p>
          <a:p>
            <a:r>
              <a:rPr lang="en-US" strike="sngStrike" dirty="0" smtClean="0"/>
              <a:t>Craft our team working agreement</a:t>
            </a:r>
          </a:p>
          <a:p>
            <a:r>
              <a:rPr lang="en-US" strike="sngStrike" dirty="0" smtClean="0"/>
              <a:t>DEV TIME!</a:t>
            </a:r>
            <a:endParaRPr lang="en-US" strike="sngStrike" dirty="0"/>
          </a:p>
        </p:txBody>
      </p:sp>
      <p:sp>
        <p:nvSpPr>
          <p:cNvPr id="5" name="TextBox 4"/>
          <p:cNvSpPr txBox="1"/>
          <p:nvPr/>
        </p:nvSpPr>
        <p:spPr>
          <a:xfrm>
            <a:off x="3917627" y="7957949"/>
            <a:ext cx="5036949"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And now we’re done! </a:t>
            </a:r>
          </a:p>
        </p:txBody>
      </p:sp>
      <p:sp>
        <p:nvSpPr>
          <p:cNvPr id="6" name="TextBox 5"/>
          <p:cNvSpPr txBox="1"/>
          <p:nvPr/>
        </p:nvSpPr>
        <p:spPr>
          <a:xfrm>
            <a:off x="5222929" y="8828136"/>
            <a:ext cx="746329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smtClean="0">
                <a:ln>
                  <a:noFill/>
                </a:ln>
                <a:solidFill>
                  <a:srgbClr val="FFFFFF"/>
                </a:solidFill>
                <a:effectLst/>
                <a:uFillTx/>
                <a:latin typeface="+mn-lt"/>
                <a:ea typeface="+mn-ea"/>
                <a:cs typeface="+mn-cs"/>
                <a:sym typeface="Helvetica Light"/>
              </a:rPr>
              <a:t>At least… by our</a:t>
            </a:r>
            <a:r>
              <a:rPr kumimoji="0" lang="en-US" sz="3600" b="0" i="0" u="none" strike="noStrike" cap="none" spc="0" normalizeH="0" dirty="0" smtClean="0">
                <a:ln>
                  <a:noFill/>
                </a:ln>
                <a:solidFill>
                  <a:srgbClr val="FFFFFF"/>
                </a:solidFill>
                <a:effectLst/>
                <a:uFillTx/>
                <a:latin typeface="+mn-lt"/>
                <a:ea typeface="+mn-ea"/>
                <a:cs typeface="+mn-cs"/>
                <a:sym typeface="Helvetica Light"/>
              </a:rPr>
              <a:t> definition of done.</a:t>
            </a:r>
            <a:endParaRPr kumimoji="0" lang="en-US" sz="36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2891433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prstGeom prst="rect">
            <a:avLst/>
          </a:prstGeom>
        </p:spPr>
        <p:txBody>
          <a:bodyPr/>
          <a:lstStyle/>
          <a:p>
            <a:r>
              <a:t>Who are we?</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120414_familysouthafrica_at_2936_3000x2000.jpeg"/>
          <p:cNvPicPr>
            <a:picLocks noGrp="1" noChangeAspect="1"/>
          </p:cNvPicPr>
          <p:nvPr>
            <p:ph type="pic" idx="13"/>
          </p:nvPr>
        </p:nvPicPr>
        <p:blipFill>
          <a:blip r:embed="rId2">
            <a:extLst/>
          </a:blip>
          <a:srcRect l="21820" t="8148" r="26327" b="185"/>
          <a:stretch>
            <a:fillRect/>
          </a:stretch>
        </p:blipFill>
        <p:spPr>
          <a:prstGeom prst="rect">
            <a:avLst/>
          </a:prstGeom>
        </p:spPr>
      </p:pic>
      <p:sp>
        <p:nvSpPr>
          <p:cNvPr id="127" name="Shape 127"/>
          <p:cNvSpPr>
            <a:spLocks noGrp="1"/>
          </p:cNvSpPr>
          <p:nvPr>
            <p:ph type="title"/>
          </p:nvPr>
        </p:nvSpPr>
        <p:spPr>
          <a:prstGeom prst="rect">
            <a:avLst/>
          </a:prstGeom>
        </p:spPr>
        <p:txBody>
          <a:bodyPr/>
          <a:lstStyle/>
          <a:p>
            <a:r>
              <a:t>Kyle</a:t>
            </a:r>
          </a:p>
        </p:txBody>
      </p:sp>
      <p:sp>
        <p:nvSpPr>
          <p:cNvPr id="128" name="Shape 128"/>
          <p:cNvSpPr>
            <a:spLocks noGrp="1"/>
          </p:cNvSpPr>
          <p:nvPr>
            <p:ph type="body" sz="half" idx="1"/>
          </p:nvPr>
        </p:nvSpPr>
        <p:spPr>
          <a:prstGeom prst="rect">
            <a:avLst/>
          </a:prstGeom>
        </p:spPr>
        <p:txBody>
          <a:bodyPr/>
          <a:lstStyle/>
          <a:p>
            <a:endParaRP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120414_familysouthafrica_at_2936_3000x2000.jpeg"/>
          <p:cNvPicPr>
            <a:picLocks noGrp="1" noChangeAspect="1"/>
          </p:cNvPicPr>
          <p:nvPr>
            <p:ph type="pic" idx="13"/>
          </p:nvPr>
        </p:nvPicPr>
        <p:blipFill>
          <a:blip r:embed="rId2">
            <a:extLst/>
          </a:blip>
          <a:srcRect l="21820" t="8148" r="26327" b="185"/>
          <a:stretch>
            <a:fillRect/>
          </a:stretch>
        </p:blipFill>
        <p:spPr>
          <a:prstGeom prst="rect">
            <a:avLst/>
          </a:prstGeom>
        </p:spPr>
      </p:pic>
      <p:sp>
        <p:nvSpPr>
          <p:cNvPr id="131" name="Shape 131"/>
          <p:cNvSpPr>
            <a:spLocks noGrp="1"/>
          </p:cNvSpPr>
          <p:nvPr>
            <p:ph type="title"/>
          </p:nvPr>
        </p:nvSpPr>
        <p:spPr>
          <a:prstGeom prst="rect">
            <a:avLst/>
          </a:prstGeom>
        </p:spPr>
        <p:txBody>
          <a:bodyPr/>
          <a:lstStyle/>
          <a:p>
            <a:r>
              <a:t>Brandy</a:t>
            </a:r>
          </a:p>
        </p:txBody>
      </p:sp>
      <p:sp>
        <p:nvSpPr>
          <p:cNvPr id="132" name="Shape 132"/>
          <p:cNvSpPr>
            <a:spLocks noGrp="1"/>
          </p:cNvSpPr>
          <p:nvPr>
            <p:ph type="body" sz="half" idx="1"/>
          </p:nvPr>
        </p:nvSpPr>
        <p:spPr>
          <a:prstGeom prst="rect">
            <a:avLst/>
          </a:prstGeom>
        </p:spPr>
        <p:txBody>
          <a:bodyPr/>
          <a:lstStyle/>
          <a:p>
            <a:endParaRP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52500" y="254000"/>
            <a:ext cx="11099800" cy="1326828"/>
          </a:xfrm>
        </p:spPr>
        <p:txBody>
          <a:bodyPr>
            <a:normAutofit/>
          </a:bodyPr>
          <a:lstStyle/>
          <a:p>
            <a:r>
              <a:rPr lang="en-US" sz="6000" dirty="0" smtClean="0"/>
              <a:t>Programmable Introductions</a:t>
            </a:r>
            <a:endParaRPr lang="en-US" sz="6000" dirty="0"/>
          </a:p>
        </p:txBody>
      </p:sp>
      <p:sp>
        <p:nvSpPr>
          <p:cNvPr id="4" name="Text Placeholder 3"/>
          <p:cNvSpPr>
            <a:spLocks noGrp="1"/>
          </p:cNvSpPr>
          <p:nvPr>
            <p:ph type="body" sz="half" idx="1"/>
          </p:nvPr>
        </p:nvSpPr>
        <p:spPr>
          <a:xfrm>
            <a:off x="952500" y="1580828"/>
            <a:ext cx="11099800" cy="7296472"/>
          </a:xfrm>
        </p:spPr>
        <p:txBody>
          <a:bodyPr anchor="t">
            <a:normAutofit lnSpcReduction="10000"/>
          </a:bodyPr>
          <a:lstStyle/>
          <a:p>
            <a:pPr marL="0" indent="0">
              <a:spcBef>
                <a:spcPts val="0"/>
              </a:spcBef>
              <a:buNone/>
            </a:pPr>
            <a:r>
              <a:rPr lang="en-US" sz="3200" dirty="0" err="1" smtClean="0"/>
              <a:t>var</a:t>
            </a:r>
            <a:r>
              <a:rPr lang="en-US" sz="3200" dirty="0" smtClean="0"/>
              <a:t> </a:t>
            </a:r>
            <a:r>
              <a:rPr lang="en-US" sz="3200" dirty="0" err="1" smtClean="0"/>
              <a:t>introLoop</a:t>
            </a:r>
            <a:r>
              <a:rPr lang="en-US" sz="3200" dirty="0" smtClean="0"/>
              <a:t> = function(){</a:t>
            </a:r>
          </a:p>
          <a:p>
            <a:pPr marL="0" indent="0">
              <a:spcBef>
                <a:spcPts val="0"/>
              </a:spcBef>
              <a:buNone/>
            </a:pPr>
            <a:r>
              <a:rPr lang="en-US" sz="3200" dirty="0" smtClean="0"/>
              <a:t>	while(</a:t>
            </a:r>
            <a:r>
              <a:rPr lang="en-US" sz="3200" dirty="0" err="1" smtClean="0"/>
              <a:t>factJar.length</a:t>
            </a:r>
            <a:r>
              <a:rPr lang="en-US" sz="3200" dirty="0" smtClean="0"/>
              <a:t> </a:t>
            </a:r>
            <a:r>
              <a:rPr lang="en-US" sz="3200" dirty="0"/>
              <a:t>&gt; 0){</a:t>
            </a:r>
          </a:p>
          <a:p>
            <a:pPr marL="0" indent="0">
              <a:spcBef>
                <a:spcPts val="0"/>
              </a:spcBef>
              <a:buNone/>
            </a:pPr>
            <a:r>
              <a:rPr lang="en-US" sz="3200" dirty="0" smtClean="0"/>
              <a:t>		</a:t>
            </a:r>
            <a:r>
              <a:rPr lang="en-US" sz="3200" dirty="0" err="1" smtClean="0"/>
              <a:t>var</a:t>
            </a:r>
            <a:r>
              <a:rPr lang="en-US" sz="3200" dirty="0" smtClean="0"/>
              <a:t> </a:t>
            </a:r>
            <a:r>
              <a:rPr lang="en-US" sz="3200" dirty="0"/>
              <a:t>fact = </a:t>
            </a:r>
            <a:r>
              <a:rPr lang="en-US" sz="3200" dirty="0" err="1"/>
              <a:t>factJar.shift</a:t>
            </a:r>
            <a:r>
              <a:rPr lang="en-US" sz="3200" dirty="0"/>
              <a:t>();</a:t>
            </a:r>
          </a:p>
          <a:p>
            <a:pPr marL="0" indent="0">
              <a:spcBef>
                <a:spcPts val="0"/>
              </a:spcBef>
              <a:buNone/>
            </a:pPr>
            <a:r>
              <a:rPr lang="en-US" sz="3200" dirty="0" smtClean="0"/>
              <a:t>		</a:t>
            </a:r>
            <a:r>
              <a:rPr lang="en-US" sz="3200" dirty="0" err="1" smtClean="0"/>
              <a:t>guessFact</a:t>
            </a:r>
            <a:r>
              <a:rPr lang="en-US" sz="3200" dirty="0" smtClean="0"/>
              <a:t>(fact);</a:t>
            </a:r>
          </a:p>
          <a:p>
            <a:pPr marL="0" indent="0">
              <a:spcBef>
                <a:spcPts val="0"/>
              </a:spcBef>
              <a:buNone/>
            </a:pPr>
            <a:r>
              <a:rPr lang="en-US" sz="3200" dirty="0" smtClean="0"/>
              <a:t>	}</a:t>
            </a:r>
            <a:r>
              <a:rPr lang="en-US" sz="3200" dirty="0"/>
              <a:t/>
            </a:r>
            <a:br>
              <a:rPr lang="en-US" sz="3200" dirty="0"/>
            </a:br>
            <a:r>
              <a:rPr lang="en-US" sz="3200" dirty="0"/>
              <a:t>}</a:t>
            </a:r>
          </a:p>
          <a:p>
            <a:pPr marL="0" indent="0">
              <a:spcBef>
                <a:spcPts val="0"/>
              </a:spcBef>
              <a:buNone/>
            </a:pPr>
            <a:r>
              <a:rPr lang="en-US" sz="3200" dirty="0"/>
              <a:t/>
            </a:r>
            <a:br>
              <a:rPr lang="en-US" sz="3200" dirty="0"/>
            </a:br>
            <a:r>
              <a:rPr lang="en-US" sz="3200" dirty="0" err="1"/>
              <a:t>var</a:t>
            </a:r>
            <a:r>
              <a:rPr lang="en-US" sz="3200" dirty="0"/>
              <a:t> </a:t>
            </a:r>
            <a:r>
              <a:rPr lang="en-US" sz="3200" dirty="0" err="1"/>
              <a:t>guessFact</a:t>
            </a:r>
            <a:r>
              <a:rPr lang="en-US" sz="3200" dirty="0"/>
              <a:t> = function(fact){</a:t>
            </a:r>
          </a:p>
          <a:p>
            <a:pPr marL="0" indent="0">
              <a:spcBef>
                <a:spcPts val="0"/>
              </a:spcBef>
              <a:buNone/>
            </a:pPr>
            <a:r>
              <a:rPr lang="en-US" sz="3200" dirty="0" smtClean="0"/>
              <a:t>	</a:t>
            </a:r>
            <a:r>
              <a:rPr lang="en-US" sz="3200" dirty="0" err="1" smtClean="0"/>
              <a:t>var</a:t>
            </a:r>
            <a:r>
              <a:rPr lang="en-US" sz="3200" dirty="0" smtClean="0"/>
              <a:t> </a:t>
            </a:r>
            <a:r>
              <a:rPr lang="en-US" sz="3200" dirty="0"/>
              <a:t>guess = 2;</a:t>
            </a:r>
          </a:p>
          <a:p>
            <a:pPr marL="0" indent="0">
              <a:spcBef>
                <a:spcPts val="0"/>
              </a:spcBef>
              <a:buNone/>
            </a:pPr>
            <a:r>
              <a:rPr lang="en-US" sz="3200" dirty="0" smtClean="0"/>
              <a:t>	</a:t>
            </a:r>
            <a:r>
              <a:rPr lang="en-US" sz="3200" dirty="0" err="1" smtClean="0"/>
              <a:t>console.log</a:t>
            </a:r>
            <a:r>
              <a:rPr lang="en-US" sz="3200" dirty="0" smtClean="0"/>
              <a:t>(fact</a:t>
            </a:r>
            <a:r>
              <a:rPr lang="en-US" sz="3200" dirty="0"/>
              <a:t>);</a:t>
            </a:r>
          </a:p>
          <a:p>
            <a:pPr marL="0" indent="0">
              <a:spcBef>
                <a:spcPts val="0"/>
              </a:spcBef>
              <a:buNone/>
            </a:pPr>
            <a:r>
              <a:rPr lang="en-US" sz="3200" dirty="0" smtClean="0"/>
              <a:t>	</a:t>
            </a:r>
            <a:r>
              <a:rPr lang="en-US" sz="3200" dirty="0" err="1" smtClean="0"/>
              <a:t>console.log</a:t>
            </a:r>
            <a:r>
              <a:rPr lang="en-US" sz="3200" dirty="0"/>
              <a:t>(“Who do you think this fact belongs to?”);</a:t>
            </a:r>
          </a:p>
          <a:p>
            <a:pPr marL="0" indent="0">
              <a:spcBef>
                <a:spcPts val="0"/>
              </a:spcBef>
              <a:buNone/>
            </a:pPr>
            <a:r>
              <a:rPr lang="en-US" sz="3200" dirty="0" smtClean="0"/>
              <a:t>	if(guess </a:t>
            </a:r>
            <a:r>
              <a:rPr lang="en-US" sz="3200" dirty="0"/>
              <a:t>&gt; 0){</a:t>
            </a:r>
          </a:p>
          <a:p>
            <a:pPr marL="0" indent="0">
              <a:spcBef>
                <a:spcPts val="0"/>
              </a:spcBef>
              <a:buNone/>
            </a:pPr>
            <a:r>
              <a:rPr lang="en-US" sz="3200" dirty="0" smtClean="0"/>
              <a:t>		function </a:t>
            </a:r>
            <a:r>
              <a:rPr lang="en-US" sz="3200" dirty="0" err="1"/>
              <a:t>raiseHand</a:t>
            </a:r>
            <a:r>
              <a:rPr lang="en-US" sz="3200" dirty="0"/>
              <a:t>();</a:t>
            </a:r>
          </a:p>
          <a:p>
            <a:pPr marL="0" indent="0">
              <a:spcBef>
                <a:spcPts val="0"/>
              </a:spcBef>
              <a:buNone/>
            </a:pPr>
            <a:r>
              <a:rPr lang="en-US" sz="3200" dirty="0" smtClean="0"/>
              <a:t>		guess </a:t>
            </a:r>
            <a:r>
              <a:rPr lang="en-US" sz="3200" dirty="0"/>
              <a:t>= guess - 1;</a:t>
            </a:r>
          </a:p>
          <a:p>
            <a:pPr marL="0" indent="0">
              <a:spcBef>
                <a:spcPts val="0"/>
              </a:spcBef>
              <a:buNone/>
            </a:pPr>
            <a:r>
              <a:rPr lang="en-US" sz="3200" dirty="0" smtClean="0"/>
              <a:t>	}</a:t>
            </a:r>
            <a:endParaRPr lang="en-US" sz="3200" dirty="0"/>
          </a:p>
          <a:p>
            <a:pPr marL="0" indent="0">
              <a:spcBef>
                <a:spcPts val="0"/>
              </a:spcBef>
              <a:buNone/>
            </a:pPr>
            <a:r>
              <a:rPr lang="en-US" sz="3200" dirty="0"/>
              <a:t>}</a:t>
            </a:r>
            <a:endParaRPr lang="en-US" sz="3200" dirty="0" smtClean="0"/>
          </a:p>
        </p:txBody>
      </p:sp>
    </p:spTree>
    <p:extLst>
      <p:ext uri="{BB962C8B-B14F-4D97-AF65-F5344CB8AC3E}">
        <p14:creationId xmlns:p14="http://schemas.microsoft.com/office/powerpoint/2010/main" val="162135652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Goals</a:t>
            </a:r>
            <a:endParaRPr lang="en-US" dirty="0"/>
          </a:p>
        </p:txBody>
      </p:sp>
      <p:sp>
        <p:nvSpPr>
          <p:cNvPr id="3" name="Text Placeholder 2"/>
          <p:cNvSpPr>
            <a:spLocks noGrp="1"/>
          </p:cNvSpPr>
          <p:nvPr>
            <p:ph type="body" idx="1"/>
          </p:nvPr>
        </p:nvSpPr>
        <p:spPr/>
        <p:txBody>
          <a:bodyPr anchor="t"/>
          <a:lstStyle/>
          <a:p>
            <a:r>
              <a:rPr lang="en-US" strike="sngStrike" dirty="0" smtClean="0"/>
              <a:t>Meet the Team</a:t>
            </a:r>
          </a:p>
          <a:p>
            <a:r>
              <a:rPr lang="en-US" dirty="0" smtClean="0"/>
              <a:t>Discuss our goals</a:t>
            </a:r>
          </a:p>
          <a:p>
            <a:r>
              <a:rPr lang="en-US" dirty="0" smtClean="0"/>
              <a:t>Discuss our workflow</a:t>
            </a:r>
          </a:p>
          <a:p>
            <a:r>
              <a:rPr lang="en-US" dirty="0" smtClean="0"/>
              <a:t>Craft our team working agreement</a:t>
            </a:r>
          </a:p>
          <a:p>
            <a:r>
              <a:rPr lang="en-US" dirty="0" smtClean="0"/>
              <a:t>DEV TIME!</a:t>
            </a:r>
            <a:endParaRPr lang="en-US" dirty="0"/>
          </a:p>
        </p:txBody>
      </p:sp>
    </p:spTree>
    <p:extLst>
      <p:ext uri="{BB962C8B-B14F-4D97-AF65-F5344CB8AC3E}">
        <p14:creationId xmlns:p14="http://schemas.microsoft.com/office/powerpoint/2010/main" val="9404714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title"/>
          </p:nvPr>
        </p:nvSpPr>
        <p:spPr>
          <a:prstGeom prst="rect">
            <a:avLst/>
          </a:prstGeom>
        </p:spPr>
        <p:txBody>
          <a:bodyPr/>
          <a:lstStyle/>
          <a:p>
            <a:r>
              <a:t>Why are we here?</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6275</TotalTime>
  <Words>1079</Words>
  <Application>Microsoft Macintosh PowerPoint</Application>
  <PresentationFormat>Custom</PresentationFormat>
  <Paragraphs>127</Paragraphs>
  <Slides>31</Slides>
  <Notes>7</Notes>
  <HiddenSlides>0</HiddenSlides>
  <MMClips>1</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33" baseType="lpstr">
      <vt:lpstr>Black</vt:lpstr>
      <vt:lpstr>Document</vt:lpstr>
      <vt:lpstr>Day 1 (MM/DD/YYYY)</vt:lpstr>
      <vt:lpstr>Welcome!</vt:lpstr>
      <vt:lpstr>Today’s Goals</vt:lpstr>
      <vt:lpstr>Who are we?</vt:lpstr>
      <vt:lpstr>Kyle</vt:lpstr>
      <vt:lpstr>Brandy</vt:lpstr>
      <vt:lpstr>Programmable Introductions</vt:lpstr>
      <vt:lpstr>Today’s Goals</vt:lpstr>
      <vt:lpstr>Why are we here?</vt:lpstr>
      <vt:lpstr>Team Goals</vt:lpstr>
      <vt:lpstr>Individual Goals</vt:lpstr>
      <vt:lpstr>Today’s Goals</vt:lpstr>
      <vt:lpstr>How will this work?</vt:lpstr>
      <vt:lpstr>Procedures</vt:lpstr>
      <vt:lpstr>Flow of Class</vt:lpstr>
      <vt:lpstr>Today’s Goals</vt:lpstr>
      <vt:lpstr>But what about the Working Agreement?</vt:lpstr>
      <vt:lpstr>Sample Working Agreement</vt:lpstr>
      <vt:lpstr>D-Code  Working Agreement</vt:lpstr>
      <vt:lpstr>Today’s Goals</vt:lpstr>
      <vt:lpstr>break;</vt:lpstr>
      <vt:lpstr>PowerPoint Presentation</vt:lpstr>
      <vt:lpstr>What is programming?</vt:lpstr>
      <vt:lpstr>PowerPoint Presentation</vt:lpstr>
      <vt:lpstr>PowerPoint Presentation</vt:lpstr>
      <vt:lpstr>continue;</vt:lpstr>
      <vt:lpstr>Wait! Didn’t you say Dev Time?!</vt:lpstr>
      <vt:lpstr>Developers Use Tools</vt:lpstr>
      <vt:lpstr>Udacity Challenge</vt:lpstr>
      <vt:lpstr>PowerPoint Presentation</vt:lpstr>
      <vt:lpstr>Today’s Goals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1 (MM/DD/YYYY)</dc:title>
  <cp:lastModifiedBy>Kyle Ofori</cp:lastModifiedBy>
  <cp:revision>40</cp:revision>
  <dcterms:modified xsi:type="dcterms:W3CDTF">2016-01-25T18:38:01Z</dcterms:modified>
</cp:coreProperties>
</file>